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49377600" cy="32918400"/>
  <p:notesSz cx="6858000" cy="9144000"/>
  <p:defaultTextStyle>
    <a:defPPr>
      <a:defRPr lang="en-US"/>
    </a:defPPr>
    <a:lvl1pPr marL="0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1pPr>
    <a:lvl2pPr marL="1755648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2pPr>
    <a:lvl3pPr marL="3511296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3pPr>
    <a:lvl4pPr marL="5266944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4pPr>
    <a:lvl5pPr marL="7022592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5pPr>
    <a:lvl6pPr marL="8778240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6pPr>
    <a:lvl7pPr marL="10533888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7pPr>
    <a:lvl8pPr marL="12289536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8pPr>
    <a:lvl9pPr marL="14045184" algn="l" defTabSz="3511296" rtl="0" eaLnBrk="1" latinLnBrk="0" hangingPunct="1">
      <a:defRPr sz="6912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5"/>
    <p:restoredTop sz="94737"/>
  </p:normalViewPr>
  <p:slideViewPr>
    <p:cSldViewPr snapToGrid="0" snapToObjects="1">
      <p:cViewPr varScale="1">
        <p:scale>
          <a:sx n="21" d="100"/>
          <a:sy n="21" d="100"/>
        </p:scale>
        <p:origin x="55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jpeg>
</file>

<file path=ppt/media/image11.tiff>
</file>

<file path=ppt/media/image12.tiff>
</file>

<file path=ppt/media/image13.png>
</file>

<file path=ppt/media/image2.jpeg>
</file>

<file path=ppt/media/image3.jpeg>
</file>

<file path=ppt/media/image4.tiff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589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4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69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532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361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631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02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16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971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841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728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DE6F3-C0F5-2642-817A-DAEA22BFC8D8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0ED71C-9A9B-9E42-8CC1-14BE5D835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52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tiff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12" Type="http://schemas.openxmlformats.org/officeDocument/2006/relationships/image" Target="../media/image11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tiff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17512D-497E-1248-BB8F-6CDE47DE9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96191" y="24559431"/>
            <a:ext cx="3844973" cy="4083944"/>
          </a:xfrm>
          <a:prstGeom prst="rect">
            <a:avLst/>
          </a:prstGeom>
          <a:ln w="254000">
            <a:solidFill>
              <a:srgbClr val="FFFF0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010075-BE5E-AF4E-A6C5-775C143299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199852" y="24548166"/>
            <a:ext cx="3855901" cy="4095548"/>
          </a:xfrm>
          <a:prstGeom prst="rect">
            <a:avLst/>
          </a:prstGeom>
          <a:ln w="254000">
            <a:solidFill>
              <a:srgbClr val="BCBCBC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875764-7D3C-454B-8F58-750F415DFC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840" y="12546617"/>
            <a:ext cx="12416128" cy="5188318"/>
          </a:xfrm>
          <a:prstGeom prst="rect">
            <a:avLst/>
          </a:prstGeom>
          <a:ln w="254000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69B9EAD-ED9E-1C43-98D4-321FB4CFE44C}"/>
              </a:ext>
            </a:extLst>
          </p:cNvPr>
          <p:cNvSpPr/>
          <p:nvPr/>
        </p:nvSpPr>
        <p:spPr>
          <a:xfrm>
            <a:off x="0" y="1152197"/>
            <a:ext cx="4937760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600" b="1" dirty="0">
                <a:solidFill>
                  <a:srgbClr val="FF93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Mesquite alters community structure, </a:t>
            </a:r>
          </a:p>
          <a:p>
            <a:pPr algn="ctr"/>
            <a:r>
              <a:rPr lang="en-US" sz="15600" b="1" dirty="0">
                <a:solidFill>
                  <a:srgbClr val="FF93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but not diversity in shortgrass prairie</a:t>
            </a:r>
            <a:endParaRPr lang="en-US" sz="15600" dirty="0">
              <a:solidFill>
                <a:srgbClr val="FF93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07FF11-B4CC-1644-A1FD-4B35B6ABAC6A}"/>
              </a:ext>
            </a:extLst>
          </p:cNvPr>
          <p:cNvSpPr txBox="1"/>
          <p:nvPr/>
        </p:nvSpPr>
        <p:spPr>
          <a:xfrm>
            <a:off x="1645920" y="9784426"/>
            <a:ext cx="12801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u="sng" dirty="0"/>
              <a:t>Mesquite</a:t>
            </a:r>
            <a:r>
              <a:rPr lang="en-US" sz="8000" b="1" dirty="0">
                <a:solidFill>
                  <a:srgbClr val="FF9300"/>
                </a:solidFill>
              </a:rPr>
              <a:t>: an invasive species in southwestern grasslands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81D0CD-7268-CD43-97AC-96AD21864BCC}"/>
              </a:ext>
            </a:extLst>
          </p:cNvPr>
          <p:cNvSpPr txBox="1"/>
          <p:nvPr/>
        </p:nvSpPr>
        <p:spPr>
          <a:xfrm>
            <a:off x="18247263" y="159953880"/>
            <a:ext cx="11039062" cy="136775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Does mesquite-driven changes in microhabitat influence short-grass prairie communities?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What are the mechanisms driving this change?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What do these effects mean for the grassland ecosystems moving forward?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B3DCB2-4DF2-ED4A-97FC-F1559BB4C81A}"/>
              </a:ext>
            </a:extLst>
          </p:cNvPr>
          <p:cNvSpPr txBox="1"/>
          <p:nvPr/>
        </p:nvSpPr>
        <p:spPr>
          <a:xfrm>
            <a:off x="1645920" y="22340542"/>
            <a:ext cx="125380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Methods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2CA221-4638-6143-895E-C8018C750513}"/>
              </a:ext>
            </a:extLst>
          </p:cNvPr>
          <p:cNvSpPr txBox="1"/>
          <p:nvPr/>
        </p:nvSpPr>
        <p:spPr>
          <a:xfrm>
            <a:off x="29331389" y="939639105"/>
            <a:ext cx="14542259" cy="243083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plant diversity was unaffected by the mesquite presence, but that the non-mesquite communities were not made up of similar species. 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18% greater grass to forb biomass ratio in the plots outside the canopy than those under the canopy.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 Results suggest that with the invasion of the of the honey mesquite tree, the grassland community structure may become more productive overall without a loss in total diversity, but the species comprising the plant community will not resemble the pre-invasion community.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9C2797-B37D-1243-81E9-16A921C5EA7E}"/>
              </a:ext>
            </a:extLst>
          </p:cNvPr>
          <p:cNvSpPr txBox="1"/>
          <p:nvPr/>
        </p:nvSpPr>
        <p:spPr>
          <a:xfrm>
            <a:off x="0" y="6102478"/>
            <a:ext cx="49377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/>
              <a:t>Leah Ortiz &amp; Nick Smith* </a:t>
            </a:r>
          </a:p>
          <a:p>
            <a:pPr algn="ctr"/>
            <a:r>
              <a:rPr lang="en-US" sz="6000" dirty="0"/>
              <a:t>Texas Tech University, Department of Biological Sciences</a:t>
            </a:r>
          </a:p>
          <a:p>
            <a:pPr algn="ctr"/>
            <a:r>
              <a:rPr lang="en-US" sz="6000" dirty="0"/>
              <a:t>*</a:t>
            </a:r>
            <a:r>
              <a:rPr lang="en-US" sz="6000" dirty="0" err="1"/>
              <a:t>nick.smith@ttu.edu</a:t>
            </a:r>
            <a:r>
              <a:rPr lang="en-US" sz="6000" dirty="0"/>
              <a:t>; @</a:t>
            </a:r>
            <a:r>
              <a:rPr lang="en-US" sz="6000" dirty="0" err="1"/>
              <a:t>nick_greg_smith</a:t>
            </a:r>
            <a:endParaRPr lang="en-US" sz="6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1AD653-E25C-4341-9F25-FACCD24CA7FF}"/>
              </a:ext>
            </a:extLst>
          </p:cNvPr>
          <p:cNvSpPr txBox="1"/>
          <p:nvPr/>
        </p:nvSpPr>
        <p:spPr>
          <a:xfrm>
            <a:off x="1767840" y="28910313"/>
            <a:ext cx="124161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5400" dirty="0"/>
              <a:t>40 paired rangeland plots</a:t>
            </a:r>
          </a:p>
          <a:p>
            <a:pPr marL="945889" indent="-971368">
              <a:buFont typeface="Arial" panose="020B0604020202020204" pitchFamily="34" charset="0"/>
              <a:buChar char="•"/>
            </a:pPr>
            <a:r>
              <a:rPr lang="en-US" sz="5400" dirty="0"/>
              <a:t>Plant community: biomass and community composition</a:t>
            </a:r>
          </a:p>
          <a:p>
            <a:pPr marL="945889" indent="-971368">
              <a:buFont typeface="Arial" panose="020B0604020202020204" pitchFamily="34" charset="0"/>
              <a:buChar char="•"/>
            </a:pPr>
            <a:r>
              <a:rPr lang="en-US" sz="5400" dirty="0"/>
              <a:t>Microhabitat: soil moisture</a:t>
            </a:r>
            <a:endParaRPr lang="en-US" sz="6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36D7FB-9F8B-5845-809C-A146B2D72A50}"/>
              </a:ext>
            </a:extLst>
          </p:cNvPr>
          <p:cNvSpPr txBox="1"/>
          <p:nvPr/>
        </p:nvSpPr>
        <p:spPr>
          <a:xfrm>
            <a:off x="17523092" y="21110870"/>
            <a:ext cx="136520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u="sng" dirty="0"/>
              <a:t>Mechanism</a:t>
            </a:r>
            <a:r>
              <a:rPr lang="en-US" sz="8000" b="1" dirty="0">
                <a:solidFill>
                  <a:srgbClr val="FF9300"/>
                </a:solidFill>
              </a:rPr>
              <a:t>: decreased light availability and soil moisture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C39F64-7A45-6A4D-AAC7-7CA80294E12E}"/>
              </a:ext>
            </a:extLst>
          </p:cNvPr>
          <p:cNvSpPr txBox="1"/>
          <p:nvPr/>
        </p:nvSpPr>
        <p:spPr>
          <a:xfrm>
            <a:off x="2316480" y="23520402"/>
            <a:ext cx="5069274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dirty="0"/>
              <a:t>Outside mesquite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AF49A6-1176-1C4D-90D9-0CF92AFE8096}"/>
              </a:ext>
            </a:extLst>
          </p:cNvPr>
          <p:cNvSpPr txBox="1"/>
          <p:nvPr/>
        </p:nvSpPr>
        <p:spPr>
          <a:xfrm>
            <a:off x="7833675" y="23520402"/>
            <a:ext cx="5701822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dirty="0"/>
              <a:t>Under mesquite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05F0BA-1CAA-2F49-926E-BA3B0B80DA7F}"/>
              </a:ext>
            </a:extLst>
          </p:cNvPr>
          <p:cNvSpPr txBox="1"/>
          <p:nvPr/>
        </p:nvSpPr>
        <p:spPr>
          <a:xfrm>
            <a:off x="34433630" y="23787335"/>
            <a:ext cx="11114889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More total productivity (mesquite: &gt;800 g m</a:t>
            </a:r>
            <a:r>
              <a:rPr lang="en-US" sz="8000" baseline="30000" dirty="0"/>
              <a:t>-2</a:t>
            </a:r>
            <a:r>
              <a:rPr lang="en-US" sz="8000" dirty="0"/>
              <a:t>)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No loss in plant diversity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A whole new community of plants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8000" dirty="0"/>
              <a:t>Cascading effects?</a:t>
            </a:r>
            <a:endParaRPr lang="en-US" sz="4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83FBC4-73E7-CB4C-852D-FDBFF02A7523}"/>
              </a:ext>
            </a:extLst>
          </p:cNvPr>
          <p:cNvSpPr txBox="1"/>
          <p:nvPr/>
        </p:nvSpPr>
        <p:spPr>
          <a:xfrm>
            <a:off x="34411824" y="21110870"/>
            <a:ext cx="124735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What does this mean for the system moving forward?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00B853-2631-C341-886A-1789930840E0}"/>
              </a:ext>
            </a:extLst>
          </p:cNvPr>
          <p:cNvSpPr txBox="1"/>
          <p:nvPr/>
        </p:nvSpPr>
        <p:spPr>
          <a:xfrm>
            <a:off x="1767840" y="18037106"/>
            <a:ext cx="1241612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/>
              <a:t>In Texas, mesquite cover is increasing at 2.2% per year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/>
              <a:t>Little is known about the ecosystem impact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65C072-D377-4047-8257-ECC60ACDC4B4}"/>
              </a:ext>
            </a:extLst>
          </p:cNvPr>
          <p:cNvSpPr/>
          <p:nvPr/>
        </p:nvSpPr>
        <p:spPr>
          <a:xfrm>
            <a:off x="18458518" y="24401905"/>
            <a:ext cx="4048097" cy="7448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19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83C62F-3869-924E-81A6-9A90A941458E}"/>
              </a:ext>
            </a:extLst>
          </p:cNvPr>
          <p:cNvSpPr txBox="1"/>
          <p:nvPr/>
        </p:nvSpPr>
        <p:spPr>
          <a:xfrm>
            <a:off x="17523092" y="9784425"/>
            <a:ext cx="136520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Mesquite reduced understory; had no effect on diversity…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9917AA-B07E-5048-B9B9-F44DDB13DDBD}"/>
              </a:ext>
            </a:extLst>
          </p:cNvPr>
          <p:cNvSpPr txBox="1"/>
          <p:nvPr/>
        </p:nvSpPr>
        <p:spPr>
          <a:xfrm>
            <a:off x="34433629" y="9784424"/>
            <a:ext cx="124735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…but favored C</a:t>
            </a:r>
            <a:r>
              <a:rPr lang="en-US" sz="8000" b="1" baseline="-25000" dirty="0"/>
              <a:t>3</a:t>
            </a:r>
            <a:r>
              <a:rPr lang="en-US" sz="8000" b="1" dirty="0"/>
              <a:t> forbs and reduced C</a:t>
            </a:r>
            <a:r>
              <a:rPr lang="en-US" sz="8000" b="1" baseline="-25000" dirty="0"/>
              <a:t>4</a:t>
            </a:r>
            <a:r>
              <a:rPr lang="en-US" sz="8000" b="1" dirty="0"/>
              <a:t> grasses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7CD0339-48DC-0743-A87E-27420939B3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45555" y="8629355"/>
            <a:ext cx="708006" cy="5756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90BD0FD-F34F-C949-BF07-1D25BDD4CF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3092" y="12945400"/>
            <a:ext cx="6519856" cy="73152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EB9E015-CAF6-C94D-BFA5-D3031BEC08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5321" y="12945400"/>
            <a:ext cx="6519856" cy="73152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70BD3C9-5F77-F140-A5BA-AE2A8686E2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0749" y="12945400"/>
            <a:ext cx="6519856" cy="73152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3248612-2D08-F24F-B45D-6EEDE459BA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3485" y="12945400"/>
            <a:ext cx="6519856" cy="73152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C74C84D-B997-8F49-8E9D-C3CFFE219C5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3620" y="24186543"/>
            <a:ext cx="6519856" cy="73152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DEC9D74-AEA9-4443-BDC6-3001446D3C8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5321" y="24192278"/>
            <a:ext cx="6519856" cy="73152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83F29EC-4BAB-8942-B119-30CFD5F0E95C}"/>
              </a:ext>
            </a:extLst>
          </p:cNvPr>
          <p:cNvSpPr txBox="1"/>
          <p:nvPr/>
        </p:nvSpPr>
        <p:spPr>
          <a:xfrm>
            <a:off x="27065219" y="24419456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DC565DC-6419-874A-8EF4-1798D5C777F3}"/>
              </a:ext>
            </a:extLst>
          </p:cNvPr>
          <p:cNvSpPr txBox="1"/>
          <p:nvPr/>
        </p:nvSpPr>
        <p:spPr>
          <a:xfrm>
            <a:off x="20077745" y="13269810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1465521-41ED-DF4E-98A6-161825FD9011}"/>
              </a:ext>
            </a:extLst>
          </p:cNvPr>
          <p:cNvSpPr txBox="1"/>
          <p:nvPr/>
        </p:nvSpPr>
        <p:spPr>
          <a:xfrm>
            <a:off x="36758154" y="13398133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F0A9922-EF53-E246-937E-165EA13E28D3}"/>
              </a:ext>
            </a:extLst>
          </p:cNvPr>
          <p:cNvSpPr txBox="1"/>
          <p:nvPr/>
        </p:nvSpPr>
        <p:spPr>
          <a:xfrm>
            <a:off x="43419142" y="18023396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1EA10D7-B51A-2245-A8D5-389380CD116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955043" y="5673829"/>
            <a:ext cx="3785937" cy="378593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0F5D6AC1-1EF5-ED42-8952-4259261446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1290" y="6107548"/>
            <a:ext cx="9194231" cy="2324269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F71607DA-3DA2-3B43-9878-3EBB81A0EA1B}"/>
              </a:ext>
            </a:extLst>
          </p:cNvPr>
          <p:cNvSpPr txBox="1"/>
          <p:nvPr/>
        </p:nvSpPr>
        <p:spPr>
          <a:xfrm>
            <a:off x="194639" y="3667706"/>
            <a:ext cx="3728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Poster available at: </a:t>
            </a:r>
            <a:r>
              <a:rPr lang="en-US" sz="3600" dirty="0" err="1"/>
              <a:t>bit.ly</a:t>
            </a:r>
            <a:r>
              <a:rPr lang="en-US" sz="3600" dirty="0"/>
              <a:t>/2Ya7ZS6 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644E3931-EB65-2F4A-85C5-966E74993C4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0"/>
            <a:ext cx="3810000" cy="38100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FCD5A571-AD0A-AB48-AC29-910B713F7FBD}"/>
              </a:ext>
            </a:extLst>
          </p:cNvPr>
          <p:cNvSpPr txBox="1"/>
          <p:nvPr/>
        </p:nvSpPr>
        <p:spPr>
          <a:xfrm>
            <a:off x="27195945" y="13778836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&gt; 0.05</a:t>
            </a:r>
            <a:endParaRPr lang="en-US" sz="5400" i="1" dirty="0"/>
          </a:p>
        </p:txBody>
      </p:sp>
    </p:spTree>
    <p:extLst>
      <p:ext uri="{BB962C8B-B14F-4D97-AF65-F5344CB8AC3E}">
        <p14:creationId xmlns:p14="http://schemas.microsoft.com/office/powerpoint/2010/main" val="3962540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290</Words>
  <Application>Microsoft Macintosh PowerPoint</Application>
  <PresentationFormat>Custom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3</cp:revision>
  <dcterms:created xsi:type="dcterms:W3CDTF">2019-07-31T21:05:52Z</dcterms:created>
  <dcterms:modified xsi:type="dcterms:W3CDTF">2019-07-31T21:11:25Z</dcterms:modified>
</cp:coreProperties>
</file>

<file path=docProps/thumbnail.jpeg>
</file>